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Overpass Light Bold Italics" panose="020B0604020202020204" charset="0"/>
      <p:regular r:id="rId19"/>
    </p:embeddedFont>
    <p:embeddedFont>
      <p:font typeface="Overpass Light" panose="020B0604020202020204" charset="0"/>
      <p:regular r:id="rId20"/>
      <p:bold r:id="rId21"/>
      <p:italic r:id="rId22"/>
      <p:boldItalic r:id="rId23"/>
    </p:embeddedFont>
    <p:embeddedFont>
      <p:font typeface="Heebo Bold Bold" panose="020B0604020202020204" charset="-79"/>
      <p:regular r:id="rId24"/>
    </p:embeddedFont>
    <p:embeddedFont>
      <p:font typeface="Heebo Bold" panose="020B0604020202020204" charset="-79"/>
      <p:regular r:id="rId25"/>
    </p:embeddedFont>
    <p:embeddedFont>
      <p:font typeface="Heebo Regular Bold" panose="020B0604020202020204" charset="-79"/>
      <p:regular r:id="rId26"/>
    </p:embeddedFont>
    <p:embeddedFont>
      <p:font typeface="Overpass Light Bold" panose="020B0604020202020204" charset="0"/>
      <p:regular r:id="rId27"/>
    </p:embeddedFont>
    <p:embeddedFont>
      <p:font typeface="Arimo Bold Italics" panose="020B0604020202020204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8" d="100"/>
          <a:sy n="58" d="100"/>
        </p:scale>
        <p:origin x="684" y="-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B5B54-955C-476E-8195-158CA44F84C9}" type="datetimeFigureOut">
              <a:rPr lang="en-US" smtClean="0"/>
              <a:pPr/>
              <a:t>26-Jan-22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8D33B8-D65A-464D-8E2F-0F27E2651C5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Story: </a:t>
            </a:r>
          </a:p>
          <a:p>
            <a:r>
              <a:rPr lang="en-US" dirty="0" smtClean="0"/>
              <a:t>All</a:t>
            </a:r>
            <a:r>
              <a:rPr lang="en-US" baseline="0" dirty="0" smtClean="0"/>
              <a:t> icons and characters will be separated from their background and used accordingly to fill white gaps.</a:t>
            </a:r>
          </a:p>
          <a:p>
            <a:r>
              <a:rPr lang="en-US" baseline="0" dirty="0" smtClean="0"/>
              <a:t>Fill white gaps with the logo icon (atomic triangle) faded or any atomic structure that shows connection.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33B8-D65A-464D-8E2F-0F27E2651C5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Story design:</a:t>
            </a:r>
          </a:p>
          <a:p>
            <a:r>
              <a:rPr lang="en-US" dirty="0" smtClean="0"/>
              <a:t>Include</a:t>
            </a:r>
            <a:r>
              <a:rPr lang="en-US" baseline="0" dirty="0" smtClean="0"/>
              <a:t> more depth to the slide, aka different dimensions, some photos might be putted diagonally, insert shadow etc…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33B8-D65A-464D-8E2F-0F27E2651C51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Story</a:t>
            </a:r>
            <a:r>
              <a:rPr lang="en-US" baseline="0" dirty="0" smtClean="0"/>
              <a:t> Design:</a:t>
            </a:r>
          </a:p>
          <a:p>
            <a:r>
              <a:rPr lang="en-US" baseline="0" dirty="0" smtClean="0"/>
              <a:t>Background needs to be filled with icons that represents creativity and commitment.</a:t>
            </a:r>
          </a:p>
          <a:p>
            <a:r>
              <a:rPr lang="en-US" baseline="0" dirty="0" smtClean="0"/>
              <a:t>Ex: Lamp, social media icons etc…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33B8-D65A-464D-8E2F-0F27E2651C51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Story design:</a:t>
            </a:r>
          </a:p>
          <a:p>
            <a:r>
              <a:rPr lang="en-US" dirty="0" smtClean="0"/>
              <a:t>Include</a:t>
            </a:r>
            <a:r>
              <a:rPr lang="en-US" baseline="0" dirty="0" smtClean="0"/>
              <a:t> more depth to the slide, aka different dimensions, some photos might be putted diagonally, insert shadow etc… </a:t>
            </a:r>
            <a:endParaRPr lang="en-US" dirty="0" smtClean="0"/>
          </a:p>
          <a:p>
            <a:r>
              <a:rPr lang="en-US" dirty="0" smtClean="0"/>
              <a:t>Mess around with the laptop/ </a:t>
            </a:r>
            <a:r>
              <a:rPr lang="en-US" dirty="0" err="1" smtClean="0"/>
              <a:t>Ipad</a:t>
            </a:r>
            <a:r>
              <a:rPr lang="en-US" dirty="0" smtClean="0"/>
              <a:t>/</a:t>
            </a:r>
            <a:r>
              <a:rPr lang="en-US" baseline="0" dirty="0" smtClean="0"/>
              <a:t> computer, include more samples with different sizes.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33B8-D65A-464D-8E2F-0F27E2651C51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Story</a:t>
            </a:r>
            <a:r>
              <a:rPr lang="en-US" baseline="0" dirty="0" smtClean="0"/>
              <a:t> Design:</a:t>
            </a:r>
          </a:p>
          <a:p>
            <a:r>
              <a:rPr lang="en-US" baseline="0" dirty="0" smtClean="0"/>
              <a:t>Background needs to be filled with icons that represents creativity and commitment.</a:t>
            </a:r>
          </a:p>
          <a:p>
            <a:r>
              <a:rPr lang="en-US" baseline="0" dirty="0" smtClean="0"/>
              <a:t>Ex: Lamp, social media icons etc…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33B8-D65A-464D-8E2F-0F27E2651C51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Story design:</a:t>
            </a:r>
          </a:p>
          <a:p>
            <a:r>
              <a:rPr lang="en-US" dirty="0" smtClean="0"/>
              <a:t>Include</a:t>
            </a:r>
            <a:r>
              <a:rPr lang="en-US" baseline="0" dirty="0" smtClean="0"/>
              <a:t> more depth to the slide, aka different dimensions, some photos might be putted diagonally, insert shadow etc… </a:t>
            </a:r>
          </a:p>
          <a:p>
            <a:r>
              <a:rPr lang="en-US" baseline="0" dirty="0" smtClean="0"/>
              <a:t>Move the phones around (</a:t>
            </a:r>
            <a:r>
              <a:rPr lang="en-US" baseline="0" dirty="0" err="1" smtClean="0"/>
              <a:t>Zi</a:t>
            </a:r>
            <a:r>
              <a:rPr lang="en-US" baseline="0" dirty="0" smtClean="0"/>
              <a:t> sushi landing page should be the main)</a:t>
            </a:r>
          </a:p>
          <a:p>
            <a:r>
              <a:rPr lang="en-US" baseline="0" dirty="0" smtClean="0"/>
              <a:t>More samples should be included form other clients (Same idea)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33B8-D65A-464D-8E2F-0F27E2651C51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Story Design:</a:t>
            </a:r>
          </a:p>
          <a:p>
            <a:r>
              <a:rPr lang="en-US" dirty="0" smtClean="0"/>
              <a:t>We</a:t>
            </a:r>
            <a:r>
              <a:rPr lang="en-US" baseline="0" dirty="0" smtClean="0"/>
              <a:t> all agreed that Adam’s creation photo is nice, so try to keep it, you can change it’s background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33B8-D65A-464D-8E2F-0F27E2651C51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Story Design:</a:t>
            </a:r>
          </a:p>
          <a:p>
            <a:r>
              <a:rPr lang="en-US" dirty="0" smtClean="0"/>
              <a:t>All</a:t>
            </a:r>
            <a:r>
              <a:rPr lang="en-US" baseline="0" dirty="0" smtClean="0"/>
              <a:t> pictures here will be removed, find any other pictures that represents the digital world.</a:t>
            </a:r>
          </a:p>
          <a:p>
            <a:r>
              <a:rPr lang="en-US" baseline="0" dirty="0" smtClean="0"/>
              <a:t>Kindly, don’t forget the icons in the background.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33B8-D65A-464D-8E2F-0F27E2651C51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Story</a:t>
            </a:r>
            <a:r>
              <a:rPr lang="en-US" baseline="0" dirty="0" smtClean="0"/>
              <a:t> design:</a:t>
            </a:r>
          </a:p>
          <a:p>
            <a:r>
              <a:rPr lang="en-US" baseline="0" dirty="0" smtClean="0"/>
              <a:t>1. The guy + the planet and the connection between them will be separated from their background.</a:t>
            </a:r>
          </a:p>
          <a:p>
            <a:r>
              <a:rPr lang="en-US" baseline="0" dirty="0" smtClean="0"/>
              <a:t>2. Fill white gaps with the logo icon (atomic triangle) faded or any atomic structure that shows connection.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33B8-D65A-464D-8E2F-0F27E2651C5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Story</a:t>
            </a:r>
            <a:r>
              <a:rPr lang="en-US" baseline="0" dirty="0" smtClean="0"/>
              <a:t> Design:</a:t>
            </a:r>
          </a:p>
          <a:p>
            <a:r>
              <a:rPr lang="en-US" baseline="0" dirty="0" smtClean="0"/>
              <a:t>Background needs to be filled with icons that represents creativity and commitment.</a:t>
            </a:r>
          </a:p>
          <a:p>
            <a:r>
              <a:rPr lang="en-US" baseline="0" dirty="0" smtClean="0"/>
              <a:t>Ex: Lamp, social media icons etc…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33B8-D65A-464D-8E2F-0F27E2651C51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Story design:</a:t>
            </a:r>
          </a:p>
          <a:p>
            <a:r>
              <a:rPr lang="en-US" dirty="0" smtClean="0"/>
              <a:t>Include</a:t>
            </a:r>
            <a:r>
              <a:rPr lang="en-US" baseline="0" dirty="0" smtClean="0"/>
              <a:t> more depth to the slide, aka different dimensions, some photos might be putted diagonally, insert shadow etc…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33B8-D65A-464D-8E2F-0F27E2651C51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Story</a:t>
            </a:r>
            <a:r>
              <a:rPr lang="en-US" baseline="0" dirty="0" smtClean="0"/>
              <a:t> Design:</a:t>
            </a:r>
          </a:p>
          <a:p>
            <a:r>
              <a:rPr lang="en-US" baseline="0" dirty="0" smtClean="0"/>
              <a:t>Background needs to be filled with icons that represents creativity and commitment.</a:t>
            </a:r>
          </a:p>
          <a:p>
            <a:r>
              <a:rPr lang="en-US" baseline="0" dirty="0" smtClean="0"/>
              <a:t>Ex: Lamp, social media icons etc…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33B8-D65A-464D-8E2F-0F27E2651C51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Story design:</a:t>
            </a:r>
          </a:p>
          <a:p>
            <a:r>
              <a:rPr lang="en-US" dirty="0" smtClean="0"/>
              <a:t>Add some artistic</a:t>
            </a:r>
            <a:r>
              <a:rPr lang="en-US" baseline="0" dirty="0" smtClean="0"/>
              <a:t> aspect to it.</a:t>
            </a:r>
          </a:p>
          <a:p>
            <a:r>
              <a:rPr lang="en-US" baseline="0" dirty="0" smtClean="0"/>
              <a:t>Ex: Build a shape with the logos or spread them nicely all over the slide, also if you’d like to include photos, feel free.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33B8-D65A-464D-8E2F-0F27E2651C51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Story design:</a:t>
            </a:r>
          </a:p>
          <a:p>
            <a:r>
              <a:rPr lang="en-US" dirty="0" smtClean="0"/>
              <a:t>Add some artistic</a:t>
            </a:r>
            <a:r>
              <a:rPr lang="en-US" baseline="0" dirty="0" smtClean="0"/>
              <a:t> aspect to it.</a:t>
            </a:r>
          </a:p>
          <a:p>
            <a:r>
              <a:rPr lang="en-US" baseline="0" dirty="0" smtClean="0"/>
              <a:t>Ex: Build a shape with the logos or spread them nicely all over the slide.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33B8-D65A-464D-8E2F-0F27E2651C51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Story design:</a:t>
            </a:r>
          </a:p>
          <a:p>
            <a:r>
              <a:rPr lang="en-US" dirty="0" smtClean="0"/>
              <a:t>Add some artistic</a:t>
            </a:r>
            <a:r>
              <a:rPr lang="en-US" baseline="0" dirty="0" smtClean="0"/>
              <a:t> aspect to it.</a:t>
            </a:r>
          </a:p>
          <a:p>
            <a:r>
              <a:rPr lang="en-US" baseline="0" dirty="0" smtClean="0"/>
              <a:t>Ex: Build a shape with the logos or spread them nicely all over the slide.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33B8-D65A-464D-8E2F-0F27E2651C51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Story</a:t>
            </a:r>
            <a:r>
              <a:rPr lang="en-US" baseline="0" dirty="0" smtClean="0"/>
              <a:t> Design:</a:t>
            </a:r>
          </a:p>
          <a:p>
            <a:r>
              <a:rPr lang="en-US" baseline="0" dirty="0" smtClean="0"/>
              <a:t>Background needs to be filled with icons that represents creativity and commitment.</a:t>
            </a:r>
          </a:p>
          <a:p>
            <a:r>
              <a:rPr lang="en-US" baseline="0" dirty="0" smtClean="0"/>
              <a:t>Ex: Lamp, social media icons etc…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33B8-D65A-464D-8E2F-0F27E2651C51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26-Jan-22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26-Jan-22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26-Jan-22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26-Jan-22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26-Jan-22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26-Jan-22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26-Jan-22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jpeg"/><Relationship Id="rId7" Type="http://schemas.openxmlformats.org/officeDocument/2006/relationships/image" Target="../media/image59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9" Type="http://schemas.openxmlformats.org/officeDocument/2006/relationships/image" Target="../media/image6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jpeg"/><Relationship Id="rId7" Type="http://schemas.openxmlformats.org/officeDocument/2006/relationships/image" Target="../media/image6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jpeg"/><Relationship Id="rId5" Type="http://schemas.openxmlformats.org/officeDocument/2006/relationships/image" Target="../media/image66.svg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7.jpeg"/><Relationship Id="rId7" Type="http://schemas.openxmlformats.org/officeDocument/2006/relationships/image" Target="../media/image73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71.svg"/><Relationship Id="rId4" Type="http://schemas.openxmlformats.org/officeDocument/2006/relationships/image" Target="../media/image68.png"/><Relationship Id="rId9" Type="http://schemas.openxmlformats.org/officeDocument/2006/relationships/image" Target="../media/image7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image" Target="../media/image36.png"/><Relationship Id="rId3" Type="http://schemas.openxmlformats.org/officeDocument/2006/relationships/image" Target="../media/image13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11" Type="http://schemas.openxmlformats.org/officeDocument/2006/relationships/image" Target="../media/image34.jpe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1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jpeg"/><Relationship Id="rId9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596530" y="5209877"/>
            <a:ext cx="9525" cy="5494091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/>
          <a:srcRect t="13889" b="13889"/>
          <a:stretch>
            <a:fillRect/>
          </a:stretch>
        </p:blipFill>
        <p:spPr>
          <a:xfrm>
            <a:off x="1028700" y="5143500"/>
            <a:ext cx="7596654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/>
          <a:srcRect l="58344" t="5825"/>
          <a:stretch>
            <a:fillRect/>
          </a:stretch>
        </p:blipFill>
        <p:spPr>
          <a:xfrm>
            <a:off x="13399004" y="0"/>
            <a:ext cx="3150410" cy="4006405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7169363" y="3091890"/>
            <a:ext cx="582850" cy="201885"/>
            <a:chOff x="0" y="0"/>
            <a:chExt cx="1466615" cy="508000"/>
          </a:xfrm>
        </p:grpSpPr>
        <p:sp>
          <p:nvSpPr>
            <p:cNvPr id="6" name="Freeform 6"/>
            <p:cNvSpPr/>
            <p:nvPr/>
          </p:nvSpPr>
          <p:spPr>
            <a:xfrm>
              <a:off x="0" y="215900"/>
              <a:ext cx="1170705" cy="76200"/>
            </a:xfrm>
            <a:custGeom>
              <a:avLst/>
              <a:gdLst/>
              <a:ahLst/>
              <a:cxnLst/>
              <a:rect l="l" t="t" r="r" b="b"/>
              <a:pathLst>
                <a:path w="1170705" h="76200">
                  <a:moveTo>
                    <a:pt x="0" y="0"/>
                  </a:moveTo>
                  <a:lnTo>
                    <a:pt x="1170705" y="0"/>
                  </a:lnTo>
                  <a:lnTo>
                    <a:pt x="1170705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091965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/>
          <a:srcRect l="23563" r="19815"/>
          <a:stretch>
            <a:fillRect/>
          </a:stretch>
        </p:blipFill>
        <p:spPr>
          <a:xfrm>
            <a:off x="9620259" y="1942919"/>
            <a:ext cx="3150410" cy="5257981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>
            <a:off x="9620259" y="0"/>
            <a:ext cx="3150410" cy="1942919"/>
          </a:xfrm>
          <a:prstGeom prst="rect">
            <a:avLst/>
          </a:prstGeom>
          <a:solidFill>
            <a:srgbClr val="FF1616"/>
          </a:solid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>
          <a:xfrm>
            <a:off x="1028700" y="654169"/>
            <a:ext cx="1167295" cy="75847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8700" y="1735541"/>
            <a:ext cx="4853351" cy="3240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7"/>
              </a:lnSpc>
            </a:pPr>
            <a:r>
              <a:rPr lang="en-US" sz="6307" spc="189" dirty="0">
                <a:solidFill>
                  <a:srgbClr val="000000"/>
                </a:solidFill>
                <a:latin typeface="Heebo Bold Bold"/>
              </a:rPr>
              <a:t>NEW </a:t>
            </a:r>
          </a:p>
          <a:p>
            <a:pPr>
              <a:lnSpc>
                <a:spcPts val="6307"/>
              </a:lnSpc>
            </a:pPr>
            <a:r>
              <a:rPr lang="en-US" sz="6307" spc="189" dirty="0">
                <a:solidFill>
                  <a:srgbClr val="000000"/>
                </a:solidFill>
                <a:latin typeface="Heebo Bold Bold"/>
              </a:rPr>
              <a:t>ERA</a:t>
            </a:r>
          </a:p>
          <a:p>
            <a:pPr>
              <a:lnSpc>
                <a:spcPts val="6307"/>
              </a:lnSpc>
            </a:pPr>
            <a:r>
              <a:rPr lang="en-US" sz="6307" spc="189" dirty="0">
                <a:solidFill>
                  <a:srgbClr val="000000"/>
                </a:solidFill>
                <a:latin typeface="Heebo Bold Bold"/>
              </a:rPr>
              <a:t>OF</a:t>
            </a:r>
          </a:p>
          <a:p>
            <a:pPr>
              <a:lnSpc>
                <a:spcPts val="6307"/>
              </a:lnSpc>
            </a:pPr>
            <a:r>
              <a:rPr lang="en-US" sz="6307" spc="189" dirty="0">
                <a:solidFill>
                  <a:srgbClr val="000000"/>
                </a:solidFill>
                <a:latin typeface="Heebo Bold Bold"/>
              </a:rPr>
              <a:t>CREATIVITY</a:t>
            </a:r>
          </a:p>
        </p:txBody>
      </p:sp>
      <p:sp>
        <p:nvSpPr>
          <p:cNvPr id="12" name="TextBox 12"/>
          <p:cNvSpPr txBox="1"/>
          <p:nvPr/>
        </p:nvSpPr>
        <p:spPr>
          <a:xfrm rot="5400000">
            <a:off x="15730010" y="2780920"/>
            <a:ext cx="3799715" cy="29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1616"/>
                </a:solidFill>
                <a:latin typeface="Overpass Light"/>
              </a:rPr>
              <a:t>DIGITAL BOND COMPANY PROFILE | 20201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399004" y="6546968"/>
            <a:ext cx="3193041" cy="3740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53"/>
              </a:lnSpc>
            </a:pPr>
            <a:r>
              <a:rPr lang="en-US" sz="23553" spc="-1648">
                <a:solidFill>
                  <a:srgbClr val="000000">
                    <a:alpha val="9804"/>
                  </a:srgbClr>
                </a:solidFill>
                <a:latin typeface="Overpass Light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/>
          <a:srcRect l="331" r="1498"/>
          <a:stretch>
            <a:fillRect/>
          </a:stretch>
        </p:blipFill>
        <p:spPr>
          <a:xfrm>
            <a:off x="6925246" y="2468534"/>
            <a:ext cx="6007094" cy="613459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/>
          <a:srcRect l="5176" r="5176"/>
          <a:stretch>
            <a:fillRect/>
          </a:stretch>
        </p:blipFill>
        <p:spPr>
          <a:xfrm>
            <a:off x="3050141" y="4828415"/>
            <a:ext cx="3472014" cy="3865866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7596530" y="5209877"/>
            <a:ext cx="9525" cy="5494091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5" name="AutoShape 5"/>
          <p:cNvSpPr/>
          <p:nvPr/>
        </p:nvSpPr>
        <p:spPr>
          <a:xfrm>
            <a:off x="13275816" y="0"/>
            <a:ext cx="3227549" cy="1028700"/>
          </a:xfrm>
          <a:prstGeom prst="rect">
            <a:avLst/>
          </a:prstGeom>
          <a:solidFill>
            <a:srgbClr val="FF1616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/>
          <a:srcRect l="14047" r="14047"/>
          <a:stretch>
            <a:fillRect/>
          </a:stretch>
        </p:blipFill>
        <p:spPr>
          <a:xfrm>
            <a:off x="13275816" y="1028700"/>
            <a:ext cx="3227549" cy="45071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028700" y="9056415"/>
            <a:ext cx="582850" cy="201885"/>
            <a:chOff x="0" y="0"/>
            <a:chExt cx="1466615" cy="508000"/>
          </a:xfrm>
        </p:grpSpPr>
        <p:sp>
          <p:nvSpPr>
            <p:cNvPr id="8" name="Freeform 8"/>
            <p:cNvSpPr/>
            <p:nvPr/>
          </p:nvSpPr>
          <p:spPr>
            <a:xfrm>
              <a:off x="0" y="215900"/>
              <a:ext cx="1170705" cy="76200"/>
            </a:xfrm>
            <a:custGeom>
              <a:avLst/>
              <a:gdLst/>
              <a:ahLst/>
              <a:cxnLst/>
              <a:rect l="l" t="t" r="r" b="b"/>
              <a:pathLst>
                <a:path w="1170705" h="76200">
                  <a:moveTo>
                    <a:pt x="0" y="0"/>
                  </a:moveTo>
                  <a:lnTo>
                    <a:pt x="1170705" y="0"/>
                  </a:lnTo>
                  <a:lnTo>
                    <a:pt x="1170705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091965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36043" y="1280159"/>
            <a:ext cx="7500211" cy="3489167"/>
            <a:chOff x="0" y="0"/>
            <a:chExt cx="10000281" cy="465222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126700"/>
              <a:ext cx="10000281" cy="35255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975"/>
                </a:lnSpc>
              </a:pPr>
              <a:r>
                <a:rPr lang="en-US" sz="9975">
                  <a:solidFill>
                    <a:srgbClr val="FF1616">
                      <a:alpha val="80000"/>
                    </a:srgbClr>
                  </a:solidFill>
                  <a:latin typeface="Heebo Bold Bold"/>
                </a:rPr>
                <a:t>SOCIAL MEDIA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23825"/>
              <a:ext cx="10000281" cy="703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84"/>
                </a:lnSpc>
                <a:spcBef>
                  <a:spcPct val="0"/>
                </a:spcBef>
              </a:pPr>
              <a:r>
                <a:rPr lang="en-US" sz="2917">
                  <a:solidFill>
                    <a:srgbClr val="000000"/>
                  </a:solidFill>
                  <a:latin typeface="Overpass Light"/>
                </a:rPr>
                <a:t>Work samples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 rot="5400000">
            <a:off x="15730010" y="2780920"/>
            <a:ext cx="3799715" cy="29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Overpass Light"/>
              </a:rPr>
              <a:t>DIGITAL BOND COMPANY PROFILE | 2021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275816" y="7831684"/>
            <a:ext cx="3227549" cy="3192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34"/>
              </a:lnSpc>
            </a:pPr>
            <a:r>
              <a:rPr lang="en-US" sz="20134" spc="-1409">
                <a:solidFill>
                  <a:srgbClr val="000000">
                    <a:alpha val="9804"/>
                  </a:srgbClr>
                </a:solidFill>
                <a:latin typeface="Overpass Light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16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596530" y="5209877"/>
            <a:ext cx="9525" cy="5494091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Box 3"/>
          <p:cNvSpPr txBox="1"/>
          <p:nvPr/>
        </p:nvSpPr>
        <p:spPr>
          <a:xfrm rot="5400000">
            <a:off x="15730010" y="2780920"/>
            <a:ext cx="3799715" cy="29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Overpass Light Bold"/>
              </a:rPr>
              <a:t>DIGITAL BOND COMPANY PROFILE | 2021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47698" y="4228728"/>
            <a:ext cx="12035030" cy="246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497"/>
              </a:lnSpc>
            </a:pPr>
            <a:r>
              <a:rPr lang="en-US" sz="18497">
                <a:solidFill>
                  <a:srgbClr val="FFFFFF"/>
                </a:solidFill>
                <a:latin typeface="Heebo Bold Bold"/>
              </a:rPr>
              <a:t>WEBSITES</a:t>
            </a:r>
          </a:p>
        </p:txBody>
      </p:sp>
      <p:sp>
        <p:nvSpPr>
          <p:cNvPr id="5" name="AutoShape 5"/>
          <p:cNvSpPr/>
          <p:nvPr/>
        </p:nvSpPr>
        <p:spPr>
          <a:xfrm>
            <a:off x="13105196" y="0"/>
            <a:ext cx="3478872" cy="1232694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 cstate="print"/>
          <a:srcRect l="20799" r="20799"/>
          <a:stretch>
            <a:fillRect/>
          </a:stretch>
        </p:blipFill>
        <p:spPr>
          <a:xfrm>
            <a:off x="13105196" y="1028700"/>
            <a:ext cx="3478872" cy="397253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/>
          <a:srcRect l="18064" r="18064"/>
          <a:stretch>
            <a:fillRect/>
          </a:stretch>
        </p:blipFill>
        <p:spPr>
          <a:xfrm>
            <a:off x="13105196" y="5285766"/>
            <a:ext cx="3478872" cy="363233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596530" y="5209877"/>
            <a:ext cx="9525" cy="5494091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10536422" y="3096644"/>
            <a:ext cx="5416284" cy="303989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1974830"/>
            <a:ext cx="582850" cy="201885"/>
            <a:chOff x="0" y="0"/>
            <a:chExt cx="1466615" cy="508000"/>
          </a:xfrm>
        </p:grpSpPr>
        <p:sp>
          <p:nvSpPr>
            <p:cNvPr id="5" name="Freeform 5"/>
            <p:cNvSpPr/>
            <p:nvPr/>
          </p:nvSpPr>
          <p:spPr>
            <a:xfrm>
              <a:off x="0" y="215900"/>
              <a:ext cx="1170705" cy="76200"/>
            </a:xfrm>
            <a:custGeom>
              <a:avLst/>
              <a:gdLst/>
              <a:ahLst/>
              <a:cxnLst/>
              <a:rect l="l" t="t" r="r" b="b"/>
              <a:pathLst>
                <a:path w="1170705" h="76200">
                  <a:moveTo>
                    <a:pt x="0" y="0"/>
                  </a:moveTo>
                  <a:lnTo>
                    <a:pt x="1170705" y="0"/>
                  </a:lnTo>
                  <a:lnTo>
                    <a:pt x="1170705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091965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2114295" y="2928558"/>
            <a:ext cx="5549003" cy="303114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6972132" y="6739205"/>
            <a:ext cx="4317592" cy="239086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029800" y="2928558"/>
            <a:ext cx="5717993" cy="359666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740616" y="6281460"/>
            <a:ext cx="4806768" cy="3208228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 rot="5400000">
            <a:off x="15730010" y="2780920"/>
            <a:ext cx="3799715" cy="29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Overpass Light"/>
              </a:rPr>
              <a:t>DIGITAL BOND COMPANY PROFILE | 2021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029800" y="1028700"/>
            <a:ext cx="5584604" cy="1718523"/>
            <a:chOff x="0" y="0"/>
            <a:chExt cx="7446138" cy="229136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767733"/>
              <a:ext cx="7446138" cy="15236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201"/>
                </a:lnSpc>
              </a:pPr>
              <a:r>
                <a:rPr lang="en-US" sz="8201">
                  <a:solidFill>
                    <a:srgbClr val="FF1616">
                      <a:alpha val="69804"/>
                    </a:srgbClr>
                  </a:solidFill>
                  <a:latin typeface="Heebo Bold Bold"/>
                </a:rPr>
                <a:t>WEBSITES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0"/>
              <a:ext cx="7446138" cy="4823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26"/>
                </a:lnSpc>
                <a:spcBef>
                  <a:spcPct val="0"/>
                </a:spcBef>
              </a:pPr>
              <a:r>
                <a:rPr lang="en-US" sz="1947">
                  <a:solidFill>
                    <a:srgbClr val="000000"/>
                  </a:solidFill>
                  <a:latin typeface="Overpass Light"/>
                </a:rPr>
                <a:t>Work samples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-585075" y="7810813"/>
            <a:ext cx="3227549" cy="3192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34"/>
              </a:lnSpc>
            </a:pPr>
            <a:r>
              <a:rPr lang="en-US" sz="20134" spc="-1409">
                <a:solidFill>
                  <a:srgbClr val="000000">
                    <a:alpha val="9804"/>
                  </a:srgbClr>
                </a:solidFill>
                <a:latin typeface="Overpass Light"/>
              </a:rPr>
              <a:t>12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385568" y="2928558"/>
            <a:ext cx="5717993" cy="359666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16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596530" y="5209877"/>
            <a:ext cx="9525" cy="5494091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Box 3"/>
          <p:cNvSpPr txBox="1"/>
          <p:nvPr/>
        </p:nvSpPr>
        <p:spPr>
          <a:xfrm rot="5400000">
            <a:off x="15730010" y="2780920"/>
            <a:ext cx="3799715" cy="29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Overpass Light Bold"/>
              </a:rPr>
              <a:t>DIGITAL BOND COMPANY PROFILE | 2021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272142"/>
            <a:ext cx="12035030" cy="3402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097"/>
              </a:lnSpc>
            </a:pPr>
            <a:r>
              <a:rPr lang="en-US" sz="13097">
                <a:solidFill>
                  <a:srgbClr val="FFFFFF"/>
                </a:solidFill>
                <a:latin typeface="Heebo Bold Bold"/>
              </a:rPr>
              <a:t>MOBILE APPLICATIONS</a:t>
            </a:r>
          </a:p>
        </p:txBody>
      </p:sp>
      <p:sp>
        <p:nvSpPr>
          <p:cNvPr id="5" name="AutoShape 5"/>
          <p:cNvSpPr/>
          <p:nvPr/>
        </p:nvSpPr>
        <p:spPr>
          <a:xfrm>
            <a:off x="13105196" y="0"/>
            <a:ext cx="3478872" cy="1232694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 cstate="print"/>
          <a:srcRect l="20991" r="20991"/>
          <a:stretch>
            <a:fillRect/>
          </a:stretch>
        </p:blipFill>
        <p:spPr>
          <a:xfrm>
            <a:off x="13105196" y="1028700"/>
            <a:ext cx="3478872" cy="397253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/>
          <a:srcRect l="18064" r="18064"/>
          <a:stretch>
            <a:fillRect/>
          </a:stretch>
        </p:blipFill>
        <p:spPr>
          <a:xfrm>
            <a:off x="13105196" y="5285766"/>
            <a:ext cx="3478872" cy="363233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596530" y="5209877"/>
            <a:ext cx="9525" cy="5494091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AutoShape 3"/>
          <p:cNvSpPr/>
          <p:nvPr/>
        </p:nvSpPr>
        <p:spPr>
          <a:xfrm>
            <a:off x="415246" y="8968689"/>
            <a:ext cx="3521155" cy="1735279"/>
          </a:xfrm>
          <a:prstGeom prst="rect">
            <a:avLst/>
          </a:prstGeom>
          <a:solidFill>
            <a:srgbClr val="FF1616"/>
          </a:solidFill>
        </p:spPr>
      </p:sp>
      <p:grpSp>
        <p:nvGrpSpPr>
          <p:cNvPr id="4" name="Group 4"/>
          <p:cNvGrpSpPr/>
          <p:nvPr/>
        </p:nvGrpSpPr>
        <p:grpSpPr>
          <a:xfrm>
            <a:off x="8949358" y="1735279"/>
            <a:ext cx="582850" cy="201885"/>
            <a:chOff x="0" y="0"/>
            <a:chExt cx="1466615" cy="508000"/>
          </a:xfrm>
        </p:grpSpPr>
        <p:sp>
          <p:nvSpPr>
            <p:cNvPr id="5" name="Freeform 5"/>
            <p:cNvSpPr/>
            <p:nvPr/>
          </p:nvSpPr>
          <p:spPr>
            <a:xfrm>
              <a:off x="0" y="215900"/>
              <a:ext cx="1170705" cy="76200"/>
            </a:xfrm>
            <a:custGeom>
              <a:avLst/>
              <a:gdLst/>
              <a:ahLst/>
              <a:cxnLst/>
              <a:rect l="l" t="t" r="r" b="b"/>
              <a:pathLst>
                <a:path w="1170705" h="76200">
                  <a:moveTo>
                    <a:pt x="0" y="0"/>
                  </a:moveTo>
                  <a:lnTo>
                    <a:pt x="1170705" y="0"/>
                  </a:lnTo>
                  <a:lnTo>
                    <a:pt x="1170705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091965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/>
          <a:srcRect t="3694" b="20152"/>
          <a:stretch>
            <a:fillRect/>
          </a:stretch>
        </p:blipFill>
        <p:spPr>
          <a:xfrm>
            <a:off x="4408500" y="2562671"/>
            <a:ext cx="3793801" cy="599914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394643" y="2214474"/>
            <a:ext cx="3821515" cy="704382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929906" y="874647"/>
            <a:ext cx="3775505" cy="3741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53"/>
              </a:lnSpc>
            </a:pPr>
            <a:r>
              <a:rPr lang="en-US" sz="23553" spc="-1648">
                <a:solidFill>
                  <a:srgbClr val="000000">
                    <a:alpha val="9804"/>
                  </a:srgbClr>
                </a:solidFill>
                <a:latin typeface="Overpass Light"/>
              </a:rPr>
              <a:t>14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/>
          <a:srcRect b="20572"/>
          <a:stretch>
            <a:fillRect/>
          </a:stretch>
        </p:blipFill>
        <p:spPr>
          <a:xfrm>
            <a:off x="8643992" y="3528041"/>
            <a:ext cx="3184959" cy="522029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605920" y="3247427"/>
            <a:ext cx="3261102" cy="601087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 cstate="print"/>
          <a:srcRect t="10920" b="15016"/>
          <a:stretch>
            <a:fillRect/>
          </a:stretch>
        </p:blipFill>
        <p:spPr>
          <a:xfrm>
            <a:off x="12476570" y="4441789"/>
            <a:ext cx="2678710" cy="430655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435642" y="4170017"/>
            <a:ext cx="2760566" cy="5088283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 rot="-5400000">
            <a:off x="-1661443" y="4279539"/>
            <a:ext cx="7674533" cy="1263067"/>
            <a:chOff x="0" y="0"/>
            <a:chExt cx="10232711" cy="1684090"/>
          </a:xfrm>
        </p:grpSpPr>
        <p:sp>
          <p:nvSpPr>
            <p:cNvPr id="15" name="TextBox 15"/>
            <p:cNvSpPr txBox="1"/>
            <p:nvPr/>
          </p:nvSpPr>
          <p:spPr>
            <a:xfrm>
              <a:off x="0" y="696338"/>
              <a:ext cx="10232711" cy="987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329"/>
                </a:lnSpc>
              </a:pPr>
              <a:r>
                <a:rPr lang="en-US" sz="5329">
                  <a:solidFill>
                    <a:srgbClr val="FF1616"/>
                  </a:solidFill>
                  <a:latin typeface="Heebo Bold Bold"/>
                </a:rPr>
                <a:t>MOBILE APPLICATIONS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85725"/>
              <a:ext cx="10232711" cy="4612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86"/>
                </a:lnSpc>
                <a:spcBef>
                  <a:spcPct val="0"/>
                </a:spcBef>
              </a:pPr>
              <a:r>
                <a:rPr lang="en-US" sz="1847">
                  <a:solidFill>
                    <a:srgbClr val="000000"/>
                  </a:solidFill>
                  <a:latin typeface="Overpass Light"/>
                </a:rPr>
                <a:t>Work samples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 rot="5400000">
            <a:off x="15730010" y="2780920"/>
            <a:ext cx="3799715" cy="29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Overpass Light"/>
              </a:rPr>
              <a:t>DIGITAL BOND COMPANY PROFILE | 2021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16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596530" y="5209877"/>
            <a:ext cx="9525" cy="5494091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Box 3"/>
          <p:cNvSpPr txBox="1"/>
          <p:nvPr/>
        </p:nvSpPr>
        <p:spPr>
          <a:xfrm rot="-10800000">
            <a:off x="7259703" y="7373847"/>
            <a:ext cx="3768593" cy="169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FFFFF">
                    <a:alpha val="69804"/>
                  </a:srgbClr>
                </a:solidFill>
                <a:latin typeface="Heebo Bold Bold"/>
              </a:rPr>
              <a:t>Online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837600" y="1747500"/>
            <a:ext cx="4612799" cy="133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00"/>
              </a:lnSpc>
            </a:pPr>
            <a:r>
              <a:rPr lang="en-US" sz="10000">
                <a:solidFill>
                  <a:srgbClr val="FFFFFF">
                    <a:alpha val="69804"/>
                  </a:srgbClr>
                </a:solidFill>
                <a:latin typeface="Heebo Bold Bold"/>
              </a:rPr>
              <a:t>Find Us 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/>
          <a:srcRect t="23842" b="23842"/>
          <a:stretch>
            <a:fillRect/>
          </a:stretch>
        </p:blipFill>
        <p:spPr>
          <a:xfrm>
            <a:off x="5931308" y="2934950"/>
            <a:ext cx="6425383" cy="454367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954948" y="3263214"/>
            <a:ext cx="1108490" cy="110849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161589" y="4384713"/>
            <a:ext cx="1108490" cy="110849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3954948" y="5538141"/>
            <a:ext cx="1108490" cy="1131112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4344134" y="7320782"/>
            <a:ext cx="3775505" cy="3741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53"/>
              </a:lnSpc>
            </a:pPr>
            <a:r>
              <a:rPr lang="en-US" sz="23553" spc="-1648">
                <a:solidFill>
                  <a:srgbClr val="FFFFFF">
                    <a:alpha val="32941"/>
                  </a:srgbClr>
                </a:solidFill>
                <a:latin typeface="Overpass Light"/>
              </a:rPr>
              <a:t>15</a:t>
            </a:r>
          </a:p>
        </p:txBody>
      </p:sp>
      <p:sp>
        <p:nvSpPr>
          <p:cNvPr id="10" name="TextBox 10"/>
          <p:cNvSpPr txBox="1"/>
          <p:nvPr/>
        </p:nvSpPr>
        <p:spPr>
          <a:xfrm rot="5400000">
            <a:off x="15730010" y="2780920"/>
            <a:ext cx="3799715" cy="29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Overpass Light"/>
              </a:rPr>
              <a:t>DIGITAL BOND COMPANY PROFILE | 2021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297682" y="4638341"/>
            <a:ext cx="2423023" cy="275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7"/>
              </a:lnSpc>
            </a:pPr>
            <a:r>
              <a:rPr lang="en-US" sz="1744">
                <a:solidFill>
                  <a:srgbClr val="FFFFFF"/>
                </a:solidFill>
                <a:latin typeface="Heebo Regular Bold"/>
              </a:rPr>
              <a:t>@DigitalBondMena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93947" y="5560243"/>
            <a:ext cx="1843775" cy="342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42"/>
              </a:lnSpc>
              <a:spcBef>
                <a:spcPct val="0"/>
              </a:spcBef>
            </a:pPr>
            <a:r>
              <a:rPr lang="en-US" sz="1744">
                <a:solidFill>
                  <a:srgbClr val="FFFFFF"/>
                </a:solidFill>
                <a:latin typeface="Overpass Light Bold"/>
              </a:rPr>
              <a:t>@digitalbondmena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297682" y="6874989"/>
            <a:ext cx="2633627" cy="282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7"/>
              </a:lnSpc>
            </a:pPr>
            <a:r>
              <a:rPr lang="en-US" sz="1600" dirty="0">
                <a:solidFill>
                  <a:srgbClr val="FFFFFF"/>
                </a:solidFill>
                <a:latin typeface="Heebo Regular Bold"/>
              </a:rPr>
              <a:t>@digital-bond-80956720a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/>
          <a:srcRect l="22951" r="22951"/>
          <a:stretch>
            <a:fillRect/>
          </a:stretch>
        </p:blipFill>
        <p:spPr>
          <a:xfrm>
            <a:off x="10617599" y="-58415"/>
            <a:ext cx="7670401" cy="1040383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743200" y="419100"/>
            <a:ext cx="6892945" cy="1496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61"/>
              </a:lnSpc>
            </a:pPr>
            <a:r>
              <a:rPr lang="en-US" sz="8307" dirty="0">
                <a:solidFill>
                  <a:srgbClr val="000000"/>
                </a:solidFill>
                <a:latin typeface="Heebo Bold"/>
              </a:rPr>
              <a:t>Let's Bond!</a:t>
            </a:r>
          </a:p>
        </p:txBody>
      </p:sp>
      <p:sp>
        <p:nvSpPr>
          <p:cNvPr id="4" name="AutoShape 4"/>
          <p:cNvSpPr/>
          <p:nvPr/>
        </p:nvSpPr>
        <p:spPr>
          <a:xfrm rot="-5400000">
            <a:off x="769519" y="5617201"/>
            <a:ext cx="1172969" cy="2712007"/>
          </a:xfrm>
          <a:prstGeom prst="rect">
            <a:avLst/>
          </a:prstGeom>
          <a:solidFill>
            <a:srgbClr val="FF1616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/>
          <a:srcRect l="11224" r="11224"/>
          <a:stretch>
            <a:fillRect/>
          </a:stretch>
        </p:blipFill>
        <p:spPr>
          <a:xfrm>
            <a:off x="-140677" y="2727311"/>
            <a:ext cx="2852684" cy="367846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028700" y="6872262"/>
            <a:ext cx="582850" cy="201885"/>
            <a:chOff x="0" y="0"/>
            <a:chExt cx="1466615" cy="508000"/>
          </a:xfrm>
        </p:grpSpPr>
        <p:sp>
          <p:nvSpPr>
            <p:cNvPr id="7" name="Freeform 7"/>
            <p:cNvSpPr/>
            <p:nvPr/>
          </p:nvSpPr>
          <p:spPr>
            <a:xfrm>
              <a:off x="0" y="215900"/>
              <a:ext cx="1170705" cy="76200"/>
            </a:xfrm>
            <a:custGeom>
              <a:avLst/>
              <a:gdLst/>
              <a:ahLst/>
              <a:cxnLst/>
              <a:rect l="l" t="t" r="r" b="b"/>
              <a:pathLst>
                <a:path w="1170705" h="76200">
                  <a:moveTo>
                    <a:pt x="0" y="0"/>
                  </a:moveTo>
                  <a:lnTo>
                    <a:pt x="1170705" y="0"/>
                  </a:lnTo>
                  <a:lnTo>
                    <a:pt x="1170705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091965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2904958" y="2715086"/>
            <a:ext cx="5278958" cy="4181014"/>
            <a:chOff x="0" y="0"/>
            <a:chExt cx="7038610" cy="5574686"/>
          </a:xfrm>
        </p:grpSpPr>
        <p:sp>
          <p:nvSpPr>
            <p:cNvPr id="10" name="TextBox 10"/>
            <p:cNvSpPr txBox="1"/>
            <p:nvPr/>
          </p:nvSpPr>
          <p:spPr>
            <a:xfrm>
              <a:off x="0" y="85725"/>
              <a:ext cx="7038610" cy="485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8"/>
                </a:lnSpc>
              </a:pPr>
              <a:r>
                <a:rPr lang="en-US" sz="2816" dirty="0">
                  <a:solidFill>
                    <a:srgbClr val="FD1A16"/>
                  </a:solidFill>
                  <a:latin typeface="Heebo Bold Bold"/>
                </a:rPr>
                <a:t>Email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64013"/>
              <a:ext cx="7038610" cy="622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32"/>
                </a:lnSpc>
              </a:pPr>
              <a:r>
                <a:rPr lang="en-US" sz="2640">
                  <a:solidFill>
                    <a:srgbClr val="000000"/>
                  </a:solidFill>
                  <a:latin typeface="Overpass Light Bold"/>
                </a:rPr>
                <a:t>bonder@digitalbondmena.com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94292"/>
              <a:ext cx="7038610" cy="485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8"/>
                </a:lnSpc>
              </a:pPr>
              <a:r>
                <a:rPr lang="en-US" sz="2816">
                  <a:solidFill>
                    <a:srgbClr val="FD1A16"/>
                  </a:solidFill>
                  <a:latin typeface="Heebo Bold Bold"/>
                </a:rPr>
                <a:t>Mobile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472580"/>
              <a:ext cx="7038610" cy="622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32"/>
                </a:lnSpc>
              </a:pPr>
              <a:r>
                <a:rPr lang="en-US" sz="2640">
                  <a:solidFill>
                    <a:srgbClr val="000000"/>
                  </a:solidFill>
                  <a:latin typeface="Overpass Light Bold"/>
                </a:rPr>
                <a:t>0102-155-1322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902859"/>
              <a:ext cx="7038610" cy="485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8"/>
                </a:lnSpc>
              </a:pPr>
              <a:r>
                <a:rPr lang="en-US" sz="2816">
                  <a:solidFill>
                    <a:srgbClr val="FD1A16"/>
                  </a:solidFill>
                  <a:latin typeface="Heebo Bold Bold"/>
                </a:rPr>
                <a:t>Address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381147"/>
              <a:ext cx="7038610" cy="11935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32"/>
                </a:lnSpc>
              </a:pPr>
              <a:r>
                <a:rPr lang="en-US" sz="2640" dirty="0">
                  <a:solidFill>
                    <a:srgbClr val="000000"/>
                  </a:solidFill>
                  <a:latin typeface="Overpass Light Bold"/>
                </a:rPr>
                <a:t>11 Al </a:t>
              </a:r>
              <a:r>
                <a:rPr lang="en-US" sz="2640" dirty="0" err="1">
                  <a:solidFill>
                    <a:srgbClr val="000000"/>
                  </a:solidFill>
                  <a:latin typeface="Overpass Light Bold"/>
                </a:rPr>
                <a:t>Israa</a:t>
              </a:r>
              <a:r>
                <a:rPr lang="en-US" sz="2640" dirty="0">
                  <a:solidFill>
                    <a:srgbClr val="000000"/>
                  </a:solidFill>
                  <a:latin typeface="Overpass Light Bold"/>
                </a:rPr>
                <a:t> street, El </a:t>
              </a:r>
              <a:r>
                <a:rPr lang="en-US" sz="2640" dirty="0" err="1">
                  <a:solidFill>
                    <a:srgbClr val="000000"/>
                  </a:solidFill>
                  <a:latin typeface="Overpass Light Bold"/>
                </a:rPr>
                <a:t>Mohandseen</a:t>
              </a:r>
              <a:r>
                <a:rPr lang="en-US" sz="2640" dirty="0">
                  <a:solidFill>
                    <a:srgbClr val="000000"/>
                  </a:solidFill>
                  <a:latin typeface="Overpass Light Bold"/>
                </a:rPr>
                <a:t>, Giza Governorate, Egypt</a:t>
              </a:r>
            </a:p>
          </p:txBody>
        </p:sp>
      </p:grpSp>
      <p:sp>
        <p:nvSpPr>
          <p:cNvPr id="16" name="TextBox 14"/>
          <p:cNvSpPr txBox="1"/>
          <p:nvPr/>
        </p:nvSpPr>
        <p:spPr>
          <a:xfrm>
            <a:off x="2895600" y="7174673"/>
            <a:ext cx="5278958" cy="34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8"/>
              </a:lnSpc>
            </a:pPr>
            <a:r>
              <a:rPr lang="en-US" sz="2816" dirty="0" smtClean="0">
                <a:solidFill>
                  <a:srgbClr val="FD1A16"/>
                </a:solidFill>
                <a:latin typeface="Heebo Bold Bold"/>
              </a:rPr>
              <a:t>Website</a:t>
            </a:r>
            <a:endParaRPr lang="en-US" sz="2816" dirty="0">
              <a:solidFill>
                <a:srgbClr val="FD1A16"/>
              </a:solidFill>
              <a:latin typeface="Heebo Bold Bold"/>
            </a:endParaRPr>
          </a:p>
        </p:txBody>
      </p:sp>
      <p:sp>
        <p:nvSpPr>
          <p:cNvPr id="17" name="TextBox 15"/>
          <p:cNvSpPr txBox="1"/>
          <p:nvPr/>
        </p:nvSpPr>
        <p:spPr>
          <a:xfrm>
            <a:off x="2874442" y="7555673"/>
            <a:ext cx="5278958" cy="407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32"/>
              </a:lnSpc>
            </a:pPr>
            <a:r>
              <a:rPr lang="en-US" sz="2640" dirty="0" smtClean="0">
                <a:solidFill>
                  <a:srgbClr val="000000"/>
                </a:solidFill>
                <a:latin typeface="Overpass Light Bold"/>
              </a:rPr>
              <a:t>digitalbondmena.com</a:t>
            </a:r>
            <a:endParaRPr lang="en-US" sz="2640" dirty="0">
              <a:solidFill>
                <a:srgbClr val="000000"/>
              </a:solidFill>
              <a:latin typeface="Overpass Light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596530" y="5209877"/>
            <a:ext cx="9525" cy="5494091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AutoShape 3"/>
          <p:cNvSpPr/>
          <p:nvPr/>
        </p:nvSpPr>
        <p:spPr>
          <a:xfrm>
            <a:off x="6855887" y="1028700"/>
            <a:ext cx="4728626" cy="8229600"/>
          </a:xfrm>
          <a:prstGeom prst="rect">
            <a:avLst/>
          </a:prstGeom>
          <a:solidFill>
            <a:srgbClr val="000000">
              <a:alpha val="3922"/>
            </a:srgbClr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2988532">
            <a:off x="6224145" y="1037868"/>
            <a:ext cx="1846735" cy="64467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7310142" y="1466839"/>
            <a:ext cx="3820116" cy="6700503"/>
            <a:chOff x="0" y="-114300"/>
            <a:chExt cx="5093488" cy="8934001"/>
          </a:xfrm>
        </p:grpSpPr>
        <p:sp>
          <p:nvSpPr>
            <p:cNvPr id="6" name="TextBox 6"/>
            <p:cNvSpPr txBox="1"/>
            <p:nvPr/>
          </p:nvSpPr>
          <p:spPr>
            <a:xfrm>
              <a:off x="0" y="-114300"/>
              <a:ext cx="5093488" cy="6358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000000"/>
                  </a:solidFill>
                  <a:latin typeface="Overpass Light Bold Italics"/>
                </a:rPr>
                <a:t>CREATIVE COMMITMENT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17513"/>
              <a:ext cx="5093488" cy="80021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dirty="0" smtClean="0">
                  <a:solidFill>
                    <a:srgbClr val="000000"/>
                  </a:solidFill>
                  <a:latin typeface="Overpass Light Bold"/>
                </a:rPr>
                <a:t>We are a bonded family that mix and match creativity and commitment to help brands go beyond the limit. Bonders are a blend of cheerful, uprising and creative peeps working to deliver outstanding services. We are committed and loyalty runs in the veins; when we are put together our results blow minds</a:t>
              </a:r>
              <a:r>
                <a:rPr lang="en-US" dirty="0" smtClean="0"/>
                <a:t>.</a:t>
              </a:r>
              <a:endParaRPr lang="en-US" sz="2400" dirty="0" smtClean="0">
                <a:solidFill>
                  <a:srgbClr val="000000"/>
                </a:solidFill>
                <a:latin typeface="Overpass Light Bold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691200" y="8708267"/>
            <a:ext cx="582850" cy="201885"/>
            <a:chOff x="0" y="0"/>
            <a:chExt cx="1466615" cy="508000"/>
          </a:xfrm>
        </p:grpSpPr>
        <p:sp>
          <p:nvSpPr>
            <p:cNvPr id="9" name="Freeform 9"/>
            <p:cNvSpPr/>
            <p:nvPr/>
          </p:nvSpPr>
          <p:spPr>
            <a:xfrm>
              <a:off x="0" y="215900"/>
              <a:ext cx="1170705" cy="76200"/>
            </a:xfrm>
            <a:custGeom>
              <a:avLst/>
              <a:gdLst/>
              <a:ahLst/>
              <a:cxnLst/>
              <a:rect l="l" t="t" r="r" b="b"/>
              <a:pathLst>
                <a:path w="1170705" h="76200">
                  <a:moveTo>
                    <a:pt x="0" y="0"/>
                  </a:moveTo>
                  <a:lnTo>
                    <a:pt x="1170705" y="0"/>
                  </a:lnTo>
                  <a:lnTo>
                    <a:pt x="1170705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091965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1" name="AutoShape 11"/>
          <p:cNvSpPr/>
          <p:nvPr/>
        </p:nvSpPr>
        <p:spPr>
          <a:xfrm>
            <a:off x="12049071" y="6031792"/>
            <a:ext cx="4728626" cy="4064708"/>
          </a:xfrm>
          <a:prstGeom prst="rect">
            <a:avLst/>
          </a:prstGeom>
          <a:solidFill>
            <a:srgbClr val="FF1616"/>
          </a:solidFill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 cstate="print"/>
          <a:srcRect t="3750" b="3750"/>
          <a:stretch>
            <a:fillRect/>
          </a:stretch>
        </p:blipFill>
        <p:spPr>
          <a:xfrm>
            <a:off x="12049071" y="0"/>
            <a:ext cx="4728626" cy="5831906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 rot="5400000">
            <a:off x="15730010" y="2780920"/>
            <a:ext cx="3799715" cy="29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 dirty="0">
                <a:solidFill>
                  <a:srgbClr val="FF1616"/>
                </a:solidFill>
                <a:latin typeface="Overpass Light"/>
              </a:rPr>
              <a:t>DIGITAL BOND COMPANY PROFILE | 2021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2445032"/>
            <a:ext cx="5998092" cy="3273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97"/>
              </a:lnSpc>
            </a:pPr>
            <a:r>
              <a:rPr lang="en-US" sz="8497" dirty="0">
                <a:solidFill>
                  <a:srgbClr val="000000"/>
                </a:solidFill>
                <a:latin typeface="Heebo Bold Bold"/>
              </a:rPr>
              <a:t>DIGITAL BOND CREATION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0" y="7312084"/>
            <a:ext cx="3775505" cy="3740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553"/>
              </a:lnSpc>
            </a:pPr>
            <a:r>
              <a:rPr lang="en-US" sz="23553" spc="-1648" dirty="0">
                <a:solidFill>
                  <a:srgbClr val="000000">
                    <a:alpha val="9804"/>
                  </a:srgbClr>
                </a:solidFill>
                <a:latin typeface="Overpass Light"/>
              </a:rPr>
              <a:t>02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2503326" y="6585495"/>
            <a:ext cx="3820116" cy="1615226"/>
            <a:chOff x="0" y="-95250"/>
            <a:chExt cx="5093488" cy="2153635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95250"/>
              <a:ext cx="5093488" cy="519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  <a:spcBef>
                  <a:spcPct val="0"/>
                </a:spcBef>
              </a:pPr>
              <a:r>
                <a:rPr lang="en-US" sz="2100" dirty="0">
                  <a:solidFill>
                    <a:srgbClr val="000000"/>
                  </a:solidFill>
                  <a:latin typeface="Overpass Light Bold Italics"/>
                </a:rPr>
                <a:t>CONCEPT OF "BONDERS"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468206"/>
              <a:ext cx="5093488" cy="1590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49"/>
                </a:lnSpc>
              </a:pPr>
              <a:r>
                <a:rPr lang="en-US" sz="2100" dirty="0" smtClean="0">
                  <a:solidFill>
                    <a:srgbClr val="000000"/>
                  </a:solidFill>
                  <a:latin typeface="Overpass Light"/>
                </a:rPr>
                <a:t>Bonders speak concepts not titles. Bonding creativity, commitment and you. </a:t>
              </a:r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>
          <a:xfrm>
            <a:off x="1028700" y="654169"/>
            <a:ext cx="1167295" cy="75847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16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596530" y="5209877"/>
            <a:ext cx="9525" cy="5494091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Box 3"/>
          <p:cNvSpPr txBox="1"/>
          <p:nvPr/>
        </p:nvSpPr>
        <p:spPr>
          <a:xfrm rot="5400000">
            <a:off x="15730010" y="2780920"/>
            <a:ext cx="3799715" cy="29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Overpass Light Bold"/>
              </a:rPr>
              <a:t>DIGITAL BOND COMPANY PROFILE | 2021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76874" y="4136025"/>
            <a:ext cx="9812490" cy="2690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296"/>
              </a:lnSpc>
            </a:pPr>
            <a:r>
              <a:rPr lang="en-US" sz="20296">
                <a:solidFill>
                  <a:srgbClr val="FFFFFF"/>
                </a:solidFill>
                <a:latin typeface="Heebo Bold Bold"/>
              </a:rPr>
              <a:t>OUR KIT</a:t>
            </a:r>
          </a:p>
        </p:txBody>
      </p:sp>
      <p:sp>
        <p:nvSpPr>
          <p:cNvPr id="5" name="AutoShape 5"/>
          <p:cNvSpPr/>
          <p:nvPr/>
        </p:nvSpPr>
        <p:spPr>
          <a:xfrm>
            <a:off x="13105196" y="0"/>
            <a:ext cx="3478872" cy="1232694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 cstate="print"/>
          <a:srcRect t="826" b="826"/>
          <a:stretch>
            <a:fillRect/>
          </a:stretch>
        </p:blipFill>
        <p:spPr>
          <a:xfrm>
            <a:off x="13105196" y="1028700"/>
            <a:ext cx="3478872" cy="397253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/>
          <a:srcRect l="16797" r="16797"/>
          <a:stretch>
            <a:fillRect/>
          </a:stretch>
        </p:blipFill>
        <p:spPr>
          <a:xfrm>
            <a:off x="13105196" y="5285766"/>
            <a:ext cx="3478872" cy="363233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16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596530" y="5209877"/>
            <a:ext cx="9525" cy="5494091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Box 3"/>
          <p:cNvSpPr txBox="1"/>
          <p:nvPr/>
        </p:nvSpPr>
        <p:spPr>
          <a:xfrm rot="5400000">
            <a:off x="15730010" y="2780920"/>
            <a:ext cx="3799715" cy="29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Overpass Light Bold"/>
              </a:rPr>
              <a:t>DIGITAL BOND COMPANY PROFILE | 2021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205467"/>
            <a:ext cx="4882739" cy="1342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99"/>
              </a:lnSpc>
            </a:pPr>
            <a:r>
              <a:rPr lang="en-US" sz="10099">
                <a:solidFill>
                  <a:srgbClr val="FFFFFF"/>
                </a:solidFill>
                <a:latin typeface="Heebo Bold Bold"/>
              </a:rPr>
              <a:t>OUR KIT</a:t>
            </a:r>
          </a:p>
        </p:txBody>
      </p:sp>
      <p:sp>
        <p:nvSpPr>
          <p:cNvPr id="5" name="AutoShape 5"/>
          <p:cNvSpPr/>
          <p:nvPr/>
        </p:nvSpPr>
        <p:spPr>
          <a:xfrm>
            <a:off x="13105196" y="0"/>
            <a:ext cx="3478872" cy="1232694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 cstate="print"/>
          <a:srcRect t="898" b="898"/>
          <a:stretch>
            <a:fillRect/>
          </a:stretch>
        </p:blipFill>
        <p:spPr>
          <a:xfrm>
            <a:off x="13105196" y="1028700"/>
            <a:ext cx="3478872" cy="397253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/>
          <a:srcRect l="25517" r="25517"/>
          <a:stretch>
            <a:fillRect/>
          </a:stretch>
        </p:blipFill>
        <p:spPr>
          <a:xfrm>
            <a:off x="13105196" y="5285766"/>
            <a:ext cx="3478872" cy="363233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/>
          <a:srcRect l="3125" r="3125"/>
          <a:stretch>
            <a:fillRect/>
          </a:stretch>
        </p:blipFill>
        <p:spPr>
          <a:xfrm>
            <a:off x="1028700" y="5483794"/>
            <a:ext cx="4882739" cy="4803206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6339612" y="1111105"/>
            <a:ext cx="6004229" cy="5893457"/>
            <a:chOff x="-169950" y="312717"/>
            <a:chExt cx="8005640" cy="7857941"/>
          </a:xfrm>
        </p:grpSpPr>
        <p:sp>
          <p:nvSpPr>
            <p:cNvPr id="10" name="TextBox 10"/>
            <p:cNvSpPr txBox="1"/>
            <p:nvPr/>
          </p:nvSpPr>
          <p:spPr>
            <a:xfrm>
              <a:off x="-1" y="312717"/>
              <a:ext cx="7808952" cy="4908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42"/>
                </a:lnSpc>
                <a:spcBef>
                  <a:spcPct val="0"/>
                </a:spcBef>
              </a:pPr>
              <a:r>
                <a:rPr lang="en-US" sz="1958" dirty="0">
                  <a:solidFill>
                    <a:srgbClr val="FFFFFF"/>
                  </a:solidFill>
                  <a:latin typeface="Overpass Light Bold Italics"/>
                </a:rPr>
                <a:t>BRANDING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6737" y="916072"/>
              <a:ext cx="7808953" cy="13921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98"/>
                </a:lnSpc>
              </a:pPr>
              <a:r>
                <a:rPr lang="en-US" sz="1865" dirty="0" smtClean="0">
                  <a:solidFill>
                    <a:srgbClr val="000000"/>
                  </a:solidFill>
                  <a:latin typeface="Overpass Light"/>
                </a:rPr>
                <a:t>Your brand needs distinguishing and a place in the market With our various branding techniques we </a:t>
              </a:r>
              <a:r>
                <a:rPr lang="en-US" sz="1865" dirty="0">
                  <a:solidFill>
                    <a:srgbClr val="000000"/>
                  </a:solidFill>
                  <a:latin typeface="Overpass Light"/>
                </a:rPr>
                <a:t>guarantee you to be the chitchat</a:t>
              </a:r>
              <a:r>
                <a:rPr lang="en-US" sz="1865" dirty="0" smtClean="0">
                  <a:solidFill>
                    <a:srgbClr val="000000"/>
                  </a:solidFill>
                  <a:latin typeface="Overpass Light"/>
                </a:rPr>
                <a:t>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143213" y="3074671"/>
              <a:ext cx="7808953" cy="4908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42"/>
                </a:lnSpc>
                <a:spcBef>
                  <a:spcPct val="0"/>
                </a:spcBef>
              </a:pPr>
              <a:r>
                <a:rPr lang="en-US" sz="1958" dirty="0">
                  <a:solidFill>
                    <a:srgbClr val="FFFFFF"/>
                  </a:solidFill>
                  <a:latin typeface="Overpass Light Bold Italics"/>
                </a:rPr>
                <a:t>SOCIAL MEDIA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29768" y="3603737"/>
              <a:ext cx="7808954" cy="2355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98"/>
                </a:lnSpc>
              </a:pPr>
              <a:r>
                <a:rPr lang="en-US" sz="1865" dirty="0" smtClean="0">
                  <a:solidFill>
                    <a:srgbClr val="000000"/>
                  </a:solidFill>
                  <a:latin typeface="Overpass Light"/>
                </a:rPr>
                <a:t>Bonding you with an outstanding online presence takes a joker, one who got the hang of it; and is creative above all. The ability to keep up and cope with the everyday changes is what it takes to make a brand digitally shine.</a:t>
              </a:r>
            </a:p>
            <a:p>
              <a:pPr>
                <a:lnSpc>
                  <a:spcPts val="2798"/>
                </a:lnSpc>
              </a:pPr>
              <a:endParaRPr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-125529" y="6172673"/>
              <a:ext cx="7808952" cy="14148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42"/>
                </a:lnSpc>
              </a:pPr>
              <a:r>
                <a:rPr lang="en-US" sz="1958" dirty="0">
                  <a:solidFill>
                    <a:srgbClr val="FFFFFF"/>
                  </a:solidFill>
                  <a:latin typeface="Overpass Light Bold Italics"/>
                </a:rPr>
                <a:t>INFLUENCERS MARKETING</a:t>
              </a:r>
              <a:r>
                <a:rPr lang="en-US" sz="1665" dirty="0">
                  <a:solidFill>
                    <a:srgbClr val="FFFFFF"/>
                  </a:solidFill>
                  <a:latin typeface="Arimo Bold Italics"/>
                </a:rPr>
                <a:t> </a:t>
              </a:r>
            </a:p>
            <a:p>
              <a:pPr>
                <a:lnSpc>
                  <a:spcPts val="2742"/>
                </a:lnSpc>
              </a:pPr>
              <a:r>
                <a:rPr lang="en-US" sz="1665" dirty="0">
                  <a:solidFill>
                    <a:srgbClr val="FFFFFF"/>
                  </a:solidFill>
                  <a:latin typeface="Arimo Bold Italics"/>
                </a:rPr>
                <a:t>&amp; Digital </a:t>
              </a:r>
              <a:r>
                <a:rPr lang="en-US" sz="1665" dirty="0" err="1">
                  <a:solidFill>
                    <a:srgbClr val="FFFFFF"/>
                  </a:solidFill>
                  <a:latin typeface="Arimo Bold Italics"/>
                </a:rPr>
                <a:t>pr</a:t>
              </a:r>
              <a:endParaRPr lang="en-US" sz="1665" dirty="0">
                <a:solidFill>
                  <a:srgbClr val="FFFFFF"/>
                </a:solidFill>
                <a:latin typeface="Arimo Bold Italics"/>
              </a:endParaRPr>
            </a:p>
            <a:p>
              <a:pPr>
                <a:lnSpc>
                  <a:spcPts val="2742"/>
                </a:lnSpc>
                <a:spcBef>
                  <a:spcPct val="0"/>
                </a:spcBef>
              </a:pPr>
              <a:endParaRPr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-169950" y="7213131"/>
              <a:ext cx="7808955" cy="9575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98"/>
                </a:lnSpc>
              </a:pPr>
              <a:r>
                <a:rPr lang="en-US" sz="2000" dirty="0"/>
                <a:t>Our main aim is to bond with and </a:t>
              </a:r>
              <a:r>
                <a:rPr lang="en-US" sz="2000" dirty="0" smtClean="0"/>
                <a:t>for; bonding you with figures for your image to stand out</a:t>
              </a:r>
              <a:endParaRPr lang="en-US" sz="1865" dirty="0" smtClean="0">
                <a:solidFill>
                  <a:srgbClr val="000000"/>
                </a:solidFill>
                <a:latin typeface="Overpass Light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239000" y="8565904"/>
            <a:ext cx="582850" cy="201885"/>
            <a:chOff x="0" y="0"/>
            <a:chExt cx="1466615" cy="508000"/>
          </a:xfrm>
        </p:grpSpPr>
        <p:sp>
          <p:nvSpPr>
            <p:cNvPr id="17" name="Freeform 17"/>
            <p:cNvSpPr/>
            <p:nvPr/>
          </p:nvSpPr>
          <p:spPr>
            <a:xfrm>
              <a:off x="0" y="215900"/>
              <a:ext cx="1170705" cy="76200"/>
            </a:xfrm>
            <a:custGeom>
              <a:avLst/>
              <a:gdLst/>
              <a:ahLst/>
              <a:cxnLst/>
              <a:rect l="l" t="t" r="r" b="b"/>
              <a:pathLst>
                <a:path w="1170705" h="76200">
                  <a:moveTo>
                    <a:pt x="0" y="0"/>
                  </a:moveTo>
                  <a:lnTo>
                    <a:pt x="1170705" y="0"/>
                  </a:lnTo>
                  <a:lnTo>
                    <a:pt x="1170705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1091965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9" name="TextBox 11"/>
          <p:cNvSpPr txBox="1"/>
          <p:nvPr/>
        </p:nvSpPr>
        <p:spPr>
          <a:xfrm>
            <a:off x="482898" y="1660279"/>
            <a:ext cx="5856714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8"/>
              </a:lnSpc>
            </a:pPr>
            <a:r>
              <a:rPr lang="en-US" sz="1865" dirty="0" smtClean="0">
                <a:solidFill>
                  <a:srgbClr val="000000"/>
                </a:solidFill>
                <a:latin typeface="Overpass Light"/>
              </a:rPr>
              <a:t>All the way from strategy to implementation; our team studies your brand to bond it with the best way to your audience.   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596530" y="5209877"/>
            <a:ext cx="9525" cy="5494091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3" name="Group 3"/>
          <p:cNvGrpSpPr/>
          <p:nvPr/>
        </p:nvGrpSpPr>
        <p:grpSpPr>
          <a:xfrm>
            <a:off x="5328589" y="6358187"/>
            <a:ext cx="582850" cy="201885"/>
            <a:chOff x="0" y="0"/>
            <a:chExt cx="1466615" cy="508000"/>
          </a:xfrm>
        </p:grpSpPr>
        <p:sp>
          <p:nvSpPr>
            <p:cNvPr id="4" name="Freeform 4"/>
            <p:cNvSpPr/>
            <p:nvPr/>
          </p:nvSpPr>
          <p:spPr>
            <a:xfrm>
              <a:off x="0" y="215900"/>
              <a:ext cx="1170705" cy="76200"/>
            </a:xfrm>
            <a:custGeom>
              <a:avLst/>
              <a:gdLst/>
              <a:ahLst/>
              <a:cxnLst/>
              <a:rect l="l" t="t" r="r" b="b"/>
              <a:pathLst>
                <a:path w="1170705" h="76200">
                  <a:moveTo>
                    <a:pt x="0" y="0"/>
                  </a:moveTo>
                  <a:lnTo>
                    <a:pt x="1170705" y="0"/>
                  </a:lnTo>
                  <a:lnTo>
                    <a:pt x="1170705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091965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6916277" y="0"/>
            <a:ext cx="4746872" cy="1368903"/>
          </a:xfrm>
          <a:prstGeom prst="rect">
            <a:avLst/>
          </a:prstGeom>
          <a:solidFill>
            <a:srgbClr val="FF1616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/>
          <a:srcRect t="17603" b="17603"/>
          <a:stretch>
            <a:fillRect/>
          </a:stretch>
        </p:blipFill>
        <p:spPr>
          <a:xfrm>
            <a:off x="6916277" y="1368903"/>
            <a:ext cx="4746872" cy="4646091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0" y="7310431"/>
            <a:ext cx="3470069" cy="3741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553"/>
              </a:lnSpc>
            </a:pPr>
            <a:r>
              <a:rPr lang="en-US" sz="23553" spc="-1648">
                <a:solidFill>
                  <a:srgbClr val="000000">
                    <a:alpha val="9804"/>
                  </a:srgbClr>
                </a:solidFill>
                <a:latin typeface="Overpass Light"/>
              </a:rPr>
              <a:t>05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916277" y="6286750"/>
            <a:ext cx="4746872" cy="2245078"/>
            <a:chOff x="0" y="-95250"/>
            <a:chExt cx="6329162" cy="299343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0"/>
              <a:ext cx="6329162" cy="486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42"/>
                </a:lnSpc>
                <a:spcBef>
                  <a:spcPct val="0"/>
                </a:spcBef>
              </a:pPr>
              <a:r>
                <a:rPr lang="en-US" sz="1958" dirty="0">
                  <a:solidFill>
                    <a:srgbClr val="FF1616"/>
                  </a:solidFill>
                  <a:latin typeface="Overpass Light Bold Italics"/>
                </a:rPr>
                <a:t>SMS CAMPAIGNS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04370"/>
              <a:ext cx="6329162" cy="23938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98"/>
                </a:lnSpc>
              </a:pPr>
              <a:r>
                <a:rPr lang="en-US" sz="1865" dirty="0" smtClean="0">
                  <a:solidFill>
                    <a:srgbClr val="000000"/>
                  </a:solidFill>
                  <a:latin typeface="Overpass Light"/>
                </a:rPr>
                <a:t>SMS campaigns will never be last season.</a:t>
              </a:r>
            </a:p>
            <a:p>
              <a:pPr>
                <a:lnSpc>
                  <a:spcPts val="2798"/>
                </a:lnSpc>
              </a:pPr>
              <a:r>
                <a:rPr lang="en-US" sz="1865" dirty="0" smtClean="0">
                  <a:solidFill>
                    <a:srgbClr val="000000"/>
                  </a:solidFill>
                  <a:latin typeface="Overpass Light"/>
                </a:rPr>
                <a:t>These campaigns helps in exposure and maintaining loyalty. We are here to discover your bond with the three different SMS techniques and how they can serve you. 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507442" y="839475"/>
            <a:ext cx="3263750" cy="1485376"/>
            <a:chOff x="0" y="-95250"/>
            <a:chExt cx="4351667" cy="198050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95250"/>
              <a:ext cx="4351667" cy="486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42"/>
                </a:lnSpc>
                <a:spcBef>
                  <a:spcPct val="0"/>
                </a:spcBef>
              </a:pPr>
              <a:r>
                <a:rPr lang="en-US" sz="1958" dirty="0">
                  <a:solidFill>
                    <a:srgbClr val="FF1616"/>
                  </a:solidFill>
                  <a:latin typeface="Overpass Light Bold Italics"/>
                </a:rPr>
                <a:t>VIDEO PRODUCTION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48960"/>
              <a:ext cx="4351667" cy="1436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98"/>
                </a:lnSpc>
              </a:pPr>
              <a:r>
                <a:rPr lang="en-US" sz="1865" dirty="0" smtClean="0">
                  <a:solidFill>
                    <a:srgbClr val="000000"/>
                  </a:solidFill>
                  <a:latin typeface="Overpass Light"/>
                </a:rPr>
                <a:t>Bonding artists and visuals to   </a:t>
              </a:r>
            </a:p>
            <a:p>
              <a:pPr>
                <a:lnSpc>
                  <a:spcPts val="2798"/>
                </a:lnSpc>
              </a:pPr>
              <a:r>
                <a:rPr lang="en-US" sz="1865" dirty="0" smtClean="0">
                  <a:solidFill>
                    <a:srgbClr val="000000"/>
                  </a:solidFill>
                  <a:latin typeface="Overpass Light"/>
                </a:rPr>
                <a:t>execute results that will astonish you.</a:t>
              </a:r>
              <a:endParaRPr dirty="0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3205467"/>
            <a:ext cx="4882739" cy="1342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99"/>
              </a:lnSpc>
            </a:pPr>
            <a:r>
              <a:rPr lang="en-US" sz="10099">
                <a:solidFill>
                  <a:srgbClr val="FF1616"/>
                </a:solidFill>
                <a:latin typeface="Heebo Bold Bold"/>
              </a:rPr>
              <a:t>OUR KIT</a:t>
            </a:r>
          </a:p>
        </p:txBody>
      </p:sp>
      <p:sp>
        <p:nvSpPr>
          <p:cNvPr id="16" name="TextBox 16"/>
          <p:cNvSpPr txBox="1"/>
          <p:nvPr/>
        </p:nvSpPr>
        <p:spPr>
          <a:xfrm rot="5400000">
            <a:off x="15730010" y="2780920"/>
            <a:ext cx="3799715" cy="29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Overpass Light"/>
              </a:rPr>
              <a:t>DIGITAL BOND COMPANY PROFILE | 2021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2507442" y="2521423"/>
            <a:ext cx="3263750" cy="2926877"/>
            <a:chOff x="0" y="-95251"/>
            <a:chExt cx="4351667" cy="3902503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95251"/>
              <a:ext cx="4351667" cy="4930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42"/>
                </a:lnSpc>
                <a:spcBef>
                  <a:spcPct val="0"/>
                </a:spcBef>
              </a:pPr>
              <a:r>
                <a:rPr lang="en-US" sz="1958" dirty="0">
                  <a:solidFill>
                    <a:srgbClr val="FF1616"/>
                  </a:solidFill>
                  <a:latin typeface="Overpass Light Bold Italics"/>
                </a:rPr>
                <a:t>WEB DEVELOPMENT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455906"/>
              <a:ext cx="4351667" cy="33513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5"/>
                </a:lnSpc>
              </a:pPr>
              <a:r>
                <a:rPr lang="en-US" sz="1870" dirty="0" smtClean="0">
                  <a:solidFill>
                    <a:srgbClr val="000000"/>
                  </a:solidFill>
                  <a:latin typeface="Overpass Light"/>
                </a:rPr>
                <a:t>The extra shot your brand needed. Bonding design and commitment to produce a </a:t>
              </a:r>
            </a:p>
            <a:p>
              <a:pPr>
                <a:lnSpc>
                  <a:spcPts val="2805"/>
                </a:lnSpc>
              </a:pPr>
              <a:r>
                <a:rPr lang="en-US" sz="1870" dirty="0">
                  <a:solidFill>
                    <a:srgbClr val="000000"/>
                  </a:solidFill>
                  <a:latin typeface="Overpass Light"/>
                </a:rPr>
                <a:t>u</a:t>
              </a:r>
              <a:r>
                <a:rPr lang="en-US" sz="1870" dirty="0" smtClean="0">
                  <a:solidFill>
                    <a:srgbClr val="000000"/>
                  </a:solidFill>
                  <a:latin typeface="Overpass Light"/>
                </a:rPr>
                <a:t>niquely designed website to boost your business and be visually appealing, responsive, and user friendly.  </a:t>
              </a:r>
              <a:endParaRPr lang="en-US" sz="1870" dirty="0">
                <a:solidFill>
                  <a:srgbClr val="000000"/>
                </a:solidFill>
                <a:latin typeface="Overpass Light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507442" y="5676900"/>
            <a:ext cx="3263750" cy="2885007"/>
            <a:chOff x="-5348" y="142767"/>
            <a:chExt cx="4351667" cy="3846677"/>
          </a:xfrm>
        </p:grpSpPr>
        <p:sp>
          <p:nvSpPr>
            <p:cNvPr id="21" name="TextBox 21"/>
            <p:cNvSpPr txBox="1"/>
            <p:nvPr/>
          </p:nvSpPr>
          <p:spPr>
            <a:xfrm>
              <a:off x="-5348" y="142767"/>
              <a:ext cx="4351667" cy="493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42"/>
                </a:lnSpc>
                <a:spcBef>
                  <a:spcPct val="0"/>
                </a:spcBef>
              </a:pPr>
              <a:r>
                <a:rPr lang="en-US" sz="1958" dirty="0">
                  <a:solidFill>
                    <a:srgbClr val="FF1616"/>
                  </a:solidFill>
                  <a:latin typeface="Overpass Light Bold Italics"/>
                </a:rPr>
                <a:t>MOBILE APPLICATIONS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-5348" y="159335"/>
              <a:ext cx="4351667" cy="38301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98"/>
                </a:lnSpc>
              </a:pPr>
              <a:endParaRPr lang="en-US" sz="1865" dirty="0" smtClean="0">
                <a:solidFill>
                  <a:srgbClr val="000000"/>
                </a:solidFill>
                <a:latin typeface="Overpass Light"/>
              </a:endParaRPr>
            </a:p>
            <a:p>
              <a:pPr>
                <a:lnSpc>
                  <a:spcPts val="2798"/>
                </a:lnSpc>
              </a:pPr>
              <a:r>
                <a:rPr lang="en-US" sz="1865" dirty="0" smtClean="0">
                  <a:solidFill>
                    <a:srgbClr val="000000"/>
                  </a:solidFill>
                  <a:latin typeface="Overpass Light"/>
                </a:rPr>
                <a:t>Bonding the creativity within the numerically oriented minds on our team to develop effortlessly easy and accessible apps; with an out of this world user experience.</a:t>
              </a:r>
            </a:p>
            <a:p>
              <a:pPr>
                <a:lnSpc>
                  <a:spcPts val="2798"/>
                </a:lnSpc>
              </a:pPr>
              <a:endParaRPr lang="en-US" sz="1865" dirty="0">
                <a:solidFill>
                  <a:srgbClr val="000000"/>
                </a:solidFill>
                <a:latin typeface="Overpass Light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596530" y="5209877"/>
            <a:ext cx="9525" cy="5494091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/>
          <a:srcRect l="13431" r="13431"/>
          <a:stretch>
            <a:fillRect/>
          </a:stretch>
        </p:blipFill>
        <p:spPr>
          <a:xfrm>
            <a:off x="0" y="4308772"/>
            <a:ext cx="3502296" cy="4949528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0" y="9258300"/>
            <a:ext cx="3502296" cy="1289462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5" name="Group 5"/>
          <p:cNvGrpSpPr/>
          <p:nvPr/>
        </p:nvGrpSpPr>
        <p:grpSpPr>
          <a:xfrm>
            <a:off x="4708153" y="9056415"/>
            <a:ext cx="582850" cy="201885"/>
            <a:chOff x="0" y="0"/>
            <a:chExt cx="1466615" cy="508000"/>
          </a:xfrm>
        </p:grpSpPr>
        <p:sp>
          <p:nvSpPr>
            <p:cNvPr id="6" name="Freeform 6"/>
            <p:cNvSpPr/>
            <p:nvPr/>
          </p:nvSpPr>
          <p:spPr>
            <a:xfrm>
              <a:off x="0" y="215900"/>
              <a:ext cx="1170705" cy="76200"/>
            </a:xfrm>
            <a:custGeom>
              <a:avLst/>
              <a:gdLst/>
              <a:ahLst/>
              <a:cxnLst/>
              <a:rect l="l" t="t" r="r" b="b"/>
              <a:pathLst>
                <a:path w="1170705" h="76200">
                  <a:moveTo>
                    <a:pt x="0" y="0"/>
                  </a:moveTo>
                  <a:lnTo>
                    <a:pt x="1170705" y="0"/>
                  </a:lnTo>
                  <a:lnTo>
                    <a:pt x="1170705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091965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12401731" y="3829411"/>
            <a:ext cx="3051329" cy="77134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8534400" y="5016834"/>
            <a:ext cx="1860334" cy="138718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>
          <a:xfrm>
            <a:off x="12179852" y="2568543"/>
            <a:ext cx="3051329" cy="66283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8360038" y="3792712"/>
            <a:ext cx="2239253" cy="87130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>
          <a:xfrm>
            <a:off x="4310609" y="5305968"/>
            <a:ext cx="2821750" cy="56435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>
          <a:xfrm>
            <a:off x="4708153" y="2324100"/>
            <a:ext cx="2109032" cy="109456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>
          <a:xfrm>
            <a:off x="8360038" y="2649492"/>
            <a:ext cx="2363186" cy="446857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>
          <a:xfrm>
            <a:off x="12583317" y="6069106"/>
            <a:ext cx="3195572" cy="2495949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4708153" y="1339334"/>
            <a:ext cx="7471699" cy="1041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9"/>
              </a:lnSpc>
            </a:pPr>
            <a:r>
              <a:rPr lang="en-US" sz="6400" dirty="0">
                <a:solidFill>
                  <a:srgbClr val="FF1616"/>
                </a:solidFill>
                <a:latin typeface="Heebo Bold Bold"/>
              </a:rPr>
              <a:t>Our Clients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-136604" y="425084"/>
            <a:ext cx="3775505" cy="3741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53"/>
              </a:lnSpc>
            </a:pPr>
            <a:r>
              <a:rPr lang="en-US" sz="23553" spc="-1648">
                <a:solidFill>
                  <a:srgbClr val="000000">
                    <a:alpha val="19608"/>
                  </a:srgbClr>
                </a:solidFill>
                <a:latin typeface="Overpass Light"/>
              </a:rPr>
              <a:t>06</a:t>
            </a:r>
          </a:p>
        </p:txBody>
      </p:sp>
      <p:sp>
        <p:nvSpPr>
          <p:cNvPr id="21" name="TextBox 21"/>
          <p:cNvSpPr txBox="1"/>
          <p:nvPr/>
        </p:nvSpPr>
        <p:spPr>
          <a:xfrm rot="5400000">
            <a:off x="15730010" y="2780920"/>
            <a:ext cx="3799715" cy="29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Overpass Light"/>
              </a:rPr>
              <a:t>DIGITAL BOND COMPANY PROFILE | 2021</a:t>
            </a:r>
          </a:p>
        </p:txBody>
      </p:sp>
      <p:pic>
        <p:nvPicPr>
          <p:cNvPr id="23" name="Picture 10"/>
          <p:cNvPicPr>
            <a:picLocks noChangeAspect="1"/>
          </p:cNvPicPr>
          <p:nvPr/>
        </p:nvPicPr>
        <p:blipFill>
          <a:blip r:embed="rId12" cstate="print"/>
          <a:srcRect/>
          <a:stretch>
            <a:fillRect/>
          </a:stretch>
        </p:blipFill>
        <p:spPr>
          <a:xfrm>
            <a:off x="8686800" y="7850608"/>
            <a:ext cx="2017292" cy="201729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474" y="3833076"/>
            <a:ext cx="2190750" cy="7905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157" y="5347316"/>
            <a:ext cx="3203384" cy="104600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260" y="6953063"/>
            <a:ext cx="3914775" cy="10382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462" y="6953063"/>
            <a:ext cx="3711906" cy="136409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596530" y="5209877"/>
            <a:ext cx="9525" cy="5494091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/>
          <a:srcRect l="13431" r="13431"/>
          <a:stretch>
            <a:fillRect/>
          </a:stretch>
        </p:blipFill>
        <p:spPr>
          <a:xfrm>
            <a:off x="0" y="4308772"/>
            <a:ext cx="3502296" cy="4949528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0" y="9258300"/>
            <a:ext cx="3502296" cy="1289462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5" name="Group 5"/>
          <p:cNvGrpSpPr/>
          <p:nvPr/>
        </p:nvGrpSpPr>
        <p:grpSpPr>
          <a:xfrm>
            <a:off x="4708153" y="9056415"/>
            <a:ext cx="582850" cy="201885"/>
            <a:chOff x="0" y="0"/>
            <a:chExt cx="1466615" cy="508000"/>
          </a:xfrm>
        </p:grpSpPr>
        <p:sp>
          <p:nvSpPr>
            <p:cNvPr id="6" name="Freeform 6"/>
            <p:cNvSpPr/>
            <p:nvPr/>
          </p:nvSpPr>
          <p:spPr>
            <a:xfrm>
              <a:off x="0" y="215900"/>
              <a:ext cx="1170705" cy="76200"/>
            </a:xfrm>
            <a:custGeom>
              <a:avLst/>
              <a:gdLst/>
              <a:ahLst/>
              <a:cxnLst/>
              <a:rect l="l" t="t" r="r" b="b"/>
              <a:pathLst>
                <a:path w="1170705" h="76200">
                  <a:moveTo>
                    <a:pt x="0" y="0"/>
                  </a:moveTo>
                  <a:lnTo>
                    <a:pt x="1170705" y="0"/>
                  </a:lnTo>
                  <a:lnTo>
                    <a:pt x="1170705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091965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7792289" y="5925534"/>
            <a:ext cx="2170773" cy="217077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10744200" y="7658100"/>
            <a:ext cx="2170773" cy="217077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>
          <a:xfrm>
            <a:off x="10949285" y="6152686"/>
            <a:ext cx="1886478" cy="188647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4708154" y="4237642"/>
            <a:ext cx="1711020" cy="171102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>
          <a:xfrm>
            <a:off x="4713602" y="6152686"/>
            <a:ext cx="1931281" cy="1943621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>
          <a:xfrm>
            <a:off x="8089449" y="2631373"/>
            <a:ext cx="1576452" cy="1576452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 cstate="print"/>
          <a:srcRect l="14504" t="28012" r="13388" b="33442"/>
          <a:stretch>
            <a:fillRect/>
          </a:stretch>
        </p:blipFill>
        <p:spPr>
          <a:xfrm>
            <a:off x="13568906" y="4898289"/>
            <a:ext cx="2219775" cy="790577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>
          <a:xfrm>
            <a:off x="7977072" y="7869155"/>
            <a:ext cx="1801206" cy="1801206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4708153" y="1339334"/>
            <a:ext cx="7471699" cy="1041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9"/>
              </a:lnSpc>
            </a:pPr>
            <a:r>
              <a:rPr lang="en-US" sz="6400">
                <a:solidFill>
                  <a:srgbClr val="FF1616"/>
                </a:solidFill>
                <a:latin typeface="Heebo Bold Bold"/>
              </a:rPr>
              <a:t>Our Clients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-136604" y="425084"/>
            <a:ext cx="3775505" cy="3741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53"/>
              </a:lnSpc>
            </a:pPr>
            <a:r>
              <a:rPr lang="en-US" sz="23553" spc="-1648">
                <a:solidFill>
                  <a:srgbClr val="000000">
                    <a:alpha val="19608"/>
                  </a:srgbClr>
                </a:solidFill>
                <a:latin typeface="Overpass Light"/>
              </a:rPr>
              <a:t>07</a:t>
            </a:r>
          </a:p>
        </p:txBody>
      </p:sp>
      <p:sp>
        <p:nvSpPr>
          <p:cNvPr id="20" name="TextBox 20"/>
          <p:cNvSpPr txBox="1"/>
          <p:nvPr/>
        </p:nvSpPr>
        <p:spPr>
          <a:xfrm rot="5400000">
            <a:off x="15730010" y="2780920"/>
            <a:ext cx="3799715" cy="29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Overpass Light"/>
              </a:rPr>
              <a:t>DIGITAL BOND COMPANY PROFILE | 2021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2" cstate="print"/>
          <a:srcRect/>
          <a:stretch>
            <a:fillRect/>
          </a:stretch>
        </p:blipFill>
        <p:spPr>
          <a:xfrm>
            <a:off x="7918699" y="4502885"/>
            <a:ext cx="1917953" cy="118598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>
          <a:xfrm>
            <a:off x="10885504" y="4733050"/>
            <a:ext cx="2014039" cy="955815"/>
          </a:xfrm>
          <a:prstGeom prst="rect">
            <a:avLst/>
          </a:prstGeom>
        </p:spPr>
      </p:pic>
      <p:pic>
        <p:nvPicPr>
          <p:cNvPr id="25" name="Picture 18"/>
          <p:cNvPicPr>
            <a:picLocks noChangeAspect="1"/>
          </p:cNvPicPr>
          <p:nvPr/>
        </p:nvPicPr>
        <p:blipFill>
          <a:blip r:embed="rId14" cstate="print"/>
          <a:srcRect/>
          <a:stretch>
            <a:fillRect/>
          </a:stretch>
        </p:blipFill>
        <p:spPr>
          <a:xfrm>
            <a:off x="13030200" y="5524500"/>
            <a:ext cx="2960681" cy="226599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504" y="2644766"/>
            <a:ext cx="1533525" cy="12954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5" t="30882" r="-1" b="31863"/>
          <a:stretch/>
        </p:blipFill>
        <p:spPr>
          <a:xfrm>
            <a:off x="13058209" y="2681079"/>
            <a:ext cx="3276600" cy="12616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130" y="2429164"/>
            <a:ext cx="1440174" cy="151100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596530" y="5209877"/>
            <a:ext cx="9525" cy="5494091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/>
          <a:srcRect l="24968" r="24968"/>
          <a:stretch>
            <a:fillRect/>
          </a:stretch>
        </p:blipFill>
        <p:spPr>
          <a:xfrm>
            <a:off x="0" y="4308772"/>
            <a:ext cx="3502296" cy="4949528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0" y="9258300"/>
            <a:ext cx="3502296" cy="1289462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5" name="Group 5"/>
          <p:cNvGrpSpPr/>
          <p:nvPr/>
        </p:nvGrpSpPr>
        <p:grpSpPr>
          <a:xfrm>
            <a:off x="4708153" y="9056415"/>
            <a:ext cx="582850" cy="201885"/>
            <a:chOff x="0" y="0"/>
            <a:chExt cx="1466615" cy="508000"/>
          </a:xfrm>
        </p:grpSpPr>
        <p:sp>
          <p:nvSpPr>
            <p:cNvPr id="6" name="Freeform 6"/>
            <p:cNvSpPr/>
            <p:nvPr/>
          </p:nvSpPr>
          <p:spPr>
            <a:xfrm>
              <a:off x="0" y="215900"/>
              <a:ext cx="1170705" cy="76200"/>
            </a:xfrm>
            <a:custGeom>
              <a:avLst/>
              <a:gdLst/>
              <a:ahLst/>
              <a:cxnLst/>
              <a:rect l="l" t="t" r="r" b="b"/>
              <a:pathLst>
                <a:path w="1170705" h="76200">
                  <a:moveTo>
                    <a:pt x="0" y="0"/>
                  </a:moveTo>
                  <a:lnTo>
                    <a:pt x="1170705" y="0"/>
                  </a:lnTo>
                  <a:lnTo>
                    <a:pt x="1170705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091965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/>
          <a:srcRect l="46929"/>
          <a:stretch>
            <a:fillRect/>
          </a:stretch>
        </p:blipFill>
        <p:spPr>
          <a:xfrm>
            <a:off x="0" y="4308772"/>
            <a:ext cx="3502296" cy="49495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4708153" y="3669718"/>
            <a:ext cx="2847714" cy="127810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>
          <a:xfrm>
            <a:off x="12179852" y="5902163"/>
            <a:ext cx="4255643" cy="112839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708153" y="1895413"/>
            <a:ext cx="7471699" cy="1041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9"/>
              </a:lnSpc>
            </a:pPr>
            <a:r>
              <a:rPr lang="en-US" sz="6400">
                <a:solidFill>
                  <a:srgbClr val="FF1616"/>
                </a:solidFill>
                <a:latin typeface="Heebo Bold Bold"/>
              </a:rPr>
              <a:t>Our Partners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-136604" y="566828"/>
            <a:ext cx="3775505" cy="3741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53"/>
              </a:lnSpc>
            </a:pPr>
            <a:r>
              <a:rPr lang="en-US" sz="23553" spc="-1648">
                <a:solidFill>
                  <a:srgbClr val="000000">
                    <a:alpha val="19608"/>
                  </a:srgbClr>
                </a:solidFill>
                <a:latin typeface="Overpass Light"/>
              </a:rPr>
              <a:t>08</a:t>
            </a:r>
          </a:p>
        </p:txBody>
      </p:sp>
      <p:sp>
        <p:nvSpPr>
          <p:cNvPr id="16" name="TextBox 16"/>
          <p:cNvSpPr txBox="1"/>
          <p:nvPr/>
        </p:nvSpPr>
        <p:spPr>
          <a:xfrm rot="5400000">
            <a:off x="15730010" y="2780920"/>
            <a:ext cx="3799715" cy="29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Overpass Light"/>
              </a:rPr>
              <a:t>DIGITAL BOND COMPANY PROFILE | 2021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886" y="3573919"/>
            <a:ext cx="2702215" cy="15199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90" b="25994"/>
          <a:stretch/>
        </p:blipFill>
        <p:spPr>
          <a:xfrm>
            <a:off x="11634167" y="3328698"/>
            <a:ext cx="4801327" cy="1914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153" y="5820494"/>
            <a:ext cx="4033298" cy="252081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16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596530" y="5209877"/>
            <a:ext cx="9525" cy="5494091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Box 3"/>
          <p:cNvSpPr txBox="1"/>
          <p:nvPr/>
        </p:nvSpPr>
        <p:spPr>
          <a:xfrm rot="5400000">
            <a:off x="15730010" y="2780920"/>
            <a:ext cx="3799715" cy="29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Overpass Light Bold"/>
              </a:rPr>
              <a:t>DIGITAL BOND COMPANY PROFILE | 2021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76874" y="2840670"/>
            <a:ext cx="9812490" cy="5280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296"/>
              </a:lnSpc>
            </a:pPr>
            <a:r>
              <a:rPr lang="en-US" sz="20296">
                <a:solidFill>
                  <a:srgbClr val="FFFFFF"/>
                </a:solidFill>
                <a:latin typeface="Heebo Bold Bold"/>
              </a:rPr>
              <a:t>SOCIAL MEDIA</a:t>
            </a:r>
          </a:p>
        </p:txBody>
      </p:sp>
      <p:sp>
        <p:nvSpPr>
          <p:cNvPr id="5" name="AutoShape 5"/>
          <p:cNvSpPr/>
          <p:nvPr/>
        </p:nvSpPr>
        <p:spPr>
          <a:xfrm>
            <a:off x="13105196" y="0"/>
            <a:ext cx="3478872" cy="1232694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 cstate="print"/>
          <a:srcRect l="20782" r="20782"/>
          <a:stretch>
            <a:fillRect/>
          </a:stretch>
        </p:blipFill>
        <p:spPr>
          <a:xfrm>
            <a:off x="13105196" y="1028700"/>
            <a:ext cx="3478872" cy="397253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/>
          <a:srcRect l="18045" r="18045"/>
          <a:stretch>
            <a:fillRect/>
          </a:stretch>
        </p:blipFill>
        <p:spPr>
          <a:xfrm>
            <a:off x="13105196" y="5285766"/>
            <a:ext cx="3478872" cy="363233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996</Words>
  <Application>Microsoft Office PowerPoint</Application>
  <PresentationFormat>Custom</PresentationFormat>
  <Paragraphs>146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Overpass Light Bold Italics</vt:lpstr>
      <vt:lpstr>Overpass Light</vt:lpstr>
      <vt:lpstr>Heebo Bold Bold</vt:lpstr>
      <vt:lpstr>Heebo Bold</vt:lpstr>
      <vt:lpstr>Arial</vt:lpstr>
      <vt:lpstr>Heebo Regular Bold</vt:lpstr>
      <vt:lpstr>Overpass Light Bold</vt:lpstr>
      <vt:lpstr>Arimo Bold Italics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Yellow Modern History Lesson Education Presentation</dc:title>
  <dc:creator>NOUREEN</dc:creator>
  <cp:lastModifiedBy>Mohamed Hamed</cp:lastModifiedBy>
  <cp:revision>32</cp:revision>
  <dcterms:created xsi:type="dcterms:W3CDTF">2006-08-16T00:00:00Z</dcterms:created>
  <dcterms:modified xsi:type="dcterms:W3CDTF">2022-01-26T10:23:46Z</dcterms:modified>
  <dc:identifier>DAEukXxrNbQ</dc:identifier>
</cp:coreProperties>
</file>